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hyperlink" Target="https://gamma.app" TargetMode="External"/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4" Type="http://schemas.openxmlformats.org/officeDocument/2006/relationships/image" Target="../media/image-1-4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gamma.app" TargetMode="External"/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image" Target="../media/image-7-6.png"/><Relationship Id="rId7" Type="http://schemas.openxmlformats.org/officeDocument/2006/relationships/image" Target="../media/image-7-7.png"/><Relationship Id="rId9" Type="http://schemas.openxmlformats.org/officeDocument/2006/relationships/slideLayout" Target="../slideLayouts/slideLayout1.xml"/><Relationship Id="rId10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hyperlink" Target="https://gamma.app" TargetMode="External"/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6" Type="http://schemas.openxmlformats.org/officeDocument/2006/relationships/image" Target="../media/image-8-6.png"/><Relationship Id="rId8" Type="http://schemas.openxmlformats.org/officeDocument/2006/relationships/slideLayout" Target="../slideLayouts/slideLayout1.xml"/><Relationship Id="rId9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50437" y="1582817"/>
            <a:ext cx="7415927" cy="319397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8384"/>
              </a:lnSpc>
              <a:buNone/>
            </a:pPr>
            <a:r>
              <a:rPr lang="en-US" sz="6707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FinBuddy - Your Personal Finance Assistant</a:t>
            </a:r>
            <a:endParaRPr lang="en-US" sz="6707" dirty="0"/>
          </a:p>
        </p:txBody>
      </p:sp>
      <p:sp>
        <p:nvSpPr>
          <p:cNvPr id="6" name="Text 2"/>
          <p:cNvSpPr/>
          <p:nvPr/>
        </p:nvSpPr>
        <p:spPr>
          <a:xfrm>
            <a:off x="6350437" y="5147072"/>
            <a:ext cx="7415927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FinBuddy is an AI-powered personal finance assistant designed to simplify, save, and grow your wealth.</a:t>
            </a:r>
            <a:endParaRPr lang="en-US" sz="1944" dirty="0"/>
          </a:p>
        </p:txBody>
      </p:sp>
      <p:sp>
        <p:nvSpPr>
          <p:cNvPr id="7" name="Shape 3"/>
          <p:cNvSpPr/>
          <p:nvPr/>
        </p:nvSpPr>
        <p:spPr>
          <a:xfrm>
            <a:off x="6350437" y="6233279"/>
            <a:ext cx="394930" cy="394930"/>
          </a:xfrm>
          <a:prstGeom prst="roundRect">
            <a:avLst>
              <a:gd name="adj" fmla="val 23151155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8057" y="6240899"/>
            <a:ext cx="379690" cy="379690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6868716" y="6214824"/>
            <a:ext cx="3558064" cy="43195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3402"/>
              </a:lnSpc>
              <a:buNone/>
            </a:pPr>
            <a:r>
              <a:rPr lang="en-US" sz="243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by Siyabonga Ntshingila</a:t>
            </a:r>
            <a:endParaRPr lang="en-US" sz="2430" dirty="0"/>
          </a:p>
        </p:txBody>
      </p:sp>
      <p:pic>
        <p:nvPicPr>
          <p:cNvPr id="10" name="Image 3" descr="preencoded.png">
            <a:hlinkClick r:id="rId5" tooltip="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29508" y="653296"/>
            <a:ext cx="7484983" cy="148137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832"/>
              </a:lnSpc>
              <a:buNone/>
            </a:pPr>
            <a:r>
              <a:rPr lang="en-US" sz="4666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The Financial Management Problem</a:t>
            </a:r>
            <a:endParaRPr lang="en-US" sz="4666" dirty="0"/>
          </a:p>
        </p:txBody>
      </p:sp>
      <p:sp>
        <p:nvSpPr>
          <p:cNvPr id="6" name="Shape 2"/>
          <p:cNvSpPr/>
          <p:nvPr/>
        </p:nvSpPr>
        <p:spPr>
          <a:xfrm>
            <a:off x="829508" y="2756654"/>
            <a:ext cx="533162" cy="533162"/>
          </a:xfrm>
          <a:prstGeom prst="roundRect">
            <a:avLst>
              <a:gd name="adj" fmla="val 8002"/>
            </a:avLst>
          </a:prstGeom>
          <a:solidFill>
            <a:srgbClr val="3A3B3C"/>
          </a:solidFill>
          <a:ln/>
        </p:spPr>
      </p:sp>
      <p:sp>
        <p:nvSpPr>
          <p:cNvPr id="7" name="Text 3"/>
          <p:cNvSpPr/>
          <p:nvPr/>
        </p:nvSpPr>
        <p:spPr>
          <a:xfrm>
            <a:off x="1034772" y="2845475"/>
            <a:ext cx="122634" cy="35552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799"/>
              </a:lnSpc>
              <a:buNone/>
            </a:pPr>
            <a:r>
              <a:rPr lang="en-US" sz="2799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1</a:t>
            </a:r>
            <a:endParaRPr lang="en-US" sz="2799" dirty="0"/>
          </a:p>
        </p:txBody>
      </p:sp>
      <p:sp>
        <p:nvSpPr>
          <p:cNvPr id="8" name="Text 4"/>
          <p:cNvSpPr/>
          <p:nvPr/>
        </p:nvSpPr>
        <p:spPr>
          <a:xfrm>
            <a:off x="1599605" y="2756654"/>
            <a:ext cx="3234928" cy="3702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916"/>
              </a:lnSpc>
              <a:buNone/>
            </a:pPr>
            <a:r>
              <a:rPr lang="en-US" sz="2333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Financial Literacy Gap</a:t>
            </a:r>
            <a:endParaRPr lang="en-US" sz="2333" dirty="0"/>
          </a:p>
        </p:txBody>
      </p:sp>
      <p:sp>
        <p:nvSpPr>
          <p:cNvPr id="9" name="Text 5"/>
          <p:cNvSpPr/>
          <p:nvPr/>
        </p:nvSpPr>
        <p:spPr>
          <a:xfrm>
            <a:off x="1599605" y="3269099"/>
            <a:ext cx="6714887" cy="75842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986"/>
              </a:lnSpc>
              <a:buNone/>
            </a:pPr>
            <a:r>
              <a:rPr lang="en-US" sz="1866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Many individuals struggle to manage their finances effectively due to a lack of financial literacy.</a:t>
            </a:r>
            <a:endParaRPr lang="en-US" sz="1866" dirty="0"/>
          </a:p>
        </p:txBody>
      </p:sp>
      <p:sp>
        <p:nvSpPr>
          <p:cNvPr id="10" name="Shape 6"/>
          <p:cNvSpPr/>
          <p:nvPr/>
        </p:nvSpPr>
        <p:spPr>
          <a:xfrm>
            <a:off x="829508" y="4531043"/>
            <a:ext cx="533162" cy="533162"/>
          </a:xfrm>
          <a:prstGeom prst="roundRect">
            <a:avLst>
              <a:gd name="adj" fmla="val 8002"/>
            </a:avLst>
          </a:prstGeom>
          <a:solidFill>
            <a:srgbClr val="3A3B3C"/>
          </a:solidFill>
          <a:ln/>
        </p:spPr>
      </p:sp>
      <p:sp>
        <p:nvSpPr>
          <p:cNvPr id="11" name="Text 7"/>
          <p:cNvSpPr/>
          <p:nvPr/>
        </p:nvSpPr>
        <p:spPr>
          <a:xfrm>
            <a:off x="987147" y="4619863"/>
            <a:ext cx="217884" cy="35552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799"/>
              </a:lnSpc>
              <a:buNone/>
            </a:pPr>
            <a:r>
              <a:rPr lang="en-US" sz="2799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</a:t>
            </a:r>
            <a:endParaRPr lang="en-US" sz="2799" dirty="0"/>
          </a:p>
        </p:txBody>
      </p:sp>
      <p:sp>
        <p:nvSpPr>
          <p:cNvPr id="12" name="Text 8"/>
          <p:cNvSpPr/>
          <p:nvPr/>
        </p:nvSpPr>
        <p:spPr>
          <a:xfrm>
            <a:off x="1599605" y="4531043"/>
            <a:ext cx="3219450" cy="3702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916"/>
              </a:lnSpc>
              <a:buNone/>
            </a:pPr>
            <a:r>
              <a:rPr lang="en-US" sz="2333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Poor Budgeting Habits</a:t>
            </a:r>
            <a:endParaRPr lang="en-US" sz="2333" dirty="0"/>
          </a:p>
        </p:txBody>
      </p:sp>
      <p:sp>
        <p:nvSpPr>
          <p:cNvPr id="13" name="Text 9"/>
          <p:cNvSpPr/>
          <p:nvPr/>
        </p:nvSpPr>
        <p:spPr>
          <a:xfrm>
            <a:off x="1599605" y="5043488"/>
            <a:ext cx="6714887" cy="75842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986"/>
              </a:lnSpc>
              <a:buNone/>
            </a:pPr>
            <a:r>
              <a:rPr lang="en-US" sz="1866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Without proper financial literacy, people often struggle with budgeting and saving habits.</a:t>
            </a:r>
            <a:endParaRPr lang="en-US" sz="1866" dirty="0"/>
          </a:p>
        </p:txBody>
      </p:sp>
      <p:sp>
        <p:nvSpPr>
          <p:cNvPr id="14" name="Shape 10"/>
          <p:cNvSpPr/>
          <p:nvPr/>
        </p:nvSpPr>
        <p:spPr>
          <a:xfrm>
            <a:off x="829508" y="6305431"/>
            <a:ext cx="533162" cy="533162"/>
          </a:xfrm>
          <a:prstGeom prst="roundRect">
            <a:avLst>
              <a:gd name="adj" fmla="val 8002"/>
            </a:avLst>
          </a:prstGeom>
          <a:solidFill>
            <a:srgbClr val="3A3B3C"/>
          </a:solidFill>
          <a:ln/>
        </p:spPr>
      </p:sp>
      <p:sp>
        <p:nvSpPr>
          <p:cNvPr id="15" name="Text 11"/>
          <p:cNvSpPr/>
          <p:nvPr/>
        </p:nvSpPr>
        <p:spPr>
          <a:xfrm>
            <a:off x="985838" y="6394252"/>
            <a:ext cx="220385" cy="35552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799"/>
              </a:lnSpc>
              <a:buNone/>
            </a:pPr>
            <a:r>
              <a:rPr lang="en-US" sz="2799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3</a:t>
            </a:r>
            <a:endParaRPr lang="en-US" sz="2799" dirty="0"/>
          </a:p>
        </p:txBody>
      </p:sp>
      <p:sp>
        <p:nvSpPr>
          <p:cNvPr id="16" name="Text 12"/>
          <p:cNvSpPr/>
          <p:nvPr/>
        </p:nvSpPr>
        <p:spPr>
          <a:xfrm>
            <a:off x="1599605" y="6305431"/>
            <a:ext cx="4717733" cy="3702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916"/>
              </a:lnSpc>
              <a:buNone/>
            </a:pPr>
            <a:r>
              <a:rPr lang="en-US" sz="2333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Complexity of Financial Planning</a:t>
            </a:r>
            <a:endParaRPr lang="en-US" sz="2333" dirty="0"/>
          </a:p>
        </p:txBody>
      </p:sp>
      <p:sp>
        <p:nvSpPr>
          <p:cNvPr id="17" name="Text 13"/>
          <p:cNvSpPr/>
          <p:nvPr/>
        </p:nvSpPr>
        <p:spPr>
          <a:xfrm>
            <a:off x="1599605" y="6817876"/>
            <a:ext cx="6714887" cy="75842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986"/>
              </a:lnSpc>
              <a:buNone/>
            </a:pPr>
            <a:r>
              <a:rPr lang="en-US" sz="1866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The complexity of financial planning deters people from setting and achieving financial goals.</a:t>
            </a:r>
            <a:endParaRPr lang="en-US" sz="1866" dirty="0"/>
          </a:p>
        </p:txBody>
      </p:sp>
      <p:pic>
        <p:nvPicPr>
          <p:cNvPr id="18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09124" y="617220"/>
            <a:ext cx="7925753" cy="108775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4283"/>
              </a:lnSpc>
              <a:buNone/>
            </a:pPr>
            <a:r>
              <a:rPr lang="en-US" sz="3426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FinBuddy - The Solution to Your Financial Woes</a:t>
            </a:r>
            <a:endParaRPr lang="en-US" sz="3426" dirty="0"/>
          </a:p>
        </p:txBody>
      </p:sp>
      <p:sp>
        <p:nvSpPr>
          <p:cNvPr id="6" name="Shape 2"/>
          <p:cNvSpPr/>
          <p:nvPr/>
        </p:nvSpPr>
        <p:spPr>
          <a:xfrm>
            <a:off x="609124" y="1965960"/>
            <a:ext cx="7925753" cy="1281113"/>
          </a:xfrm>
          <a:prstGeom prst="roundRect">
            <a:avLst>
              <a:gd name="adj" fmla="val 2445"/>
            </a:avLst>
          </a:prstGeom>
          <a:solidFill>
            <a:srgbClr val="3A3B3C"/>
          </a:solidFill>
          <a:ln/>
        </p:spPr>
      </p:sp>
      <p:sp>
        <p:nvSpPr>
          <p:cNvPr id="7" name="Text 3"/>
          <p:cNvSpPr/>
          <p:nvPr/>
        </p:nvSpPr>
        <p:spPr>
          <a:xfrm>
            <a:off x="783074" y="2139910"/>
            <a:ext cx="3142655" cy="27182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141"/>
              </a:lnSpc>
              <a:buNone/>
            </a:pPr>
            <a:r>
              <a:rPr lang="en-US" sz="1713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Personalized Financial Advice</a:t>
            </a:r>
            <a:endParaRPr lang="en-US" sz="1713" dirty="0"/>
          </a:p>
        </p:txBody>
      </p:sp>
      <p:sp>
        <p:nvSpPr>
          <p:cNvPr id="8" name="Text 4"/>
          <p:cNvSpPr/>
          <p:nvPr/>
        </p:nvSpPr>
        <p:spPr>
          <a:xfrm>
            <a:off x="783074" y="2516148"/>
            <a:ext cx="7577852" cy="55697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193"/>
              </a:lnSpc>
              <a:buNone/>
            </a:pPr>
            <a:r>
              <a:rPr lang="en-US" sz="137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FinBuddy provides AI-powered personalized financial advice tailored to your individual needs and goals.</a:t>
            </a:r>
            <a:endParaRPr lang="en-US" sz="1370" dirty="0"/>
          </a:p>
        </p:txBody>
      </p:sp>
      <p:sp>
        <p:nvSpPr>
          <p:cNvPr id="9" name="Shape 5"/>
          <p:cNvSpPr/>
          <p:nvPr/>
        </p:nvSpPr>
        <p:spPr>
          <a:xfrm>
            <a:off x="609124" y="3421023"/>
            <a:ext cx="7925753" cy="1281113"/>
          </a:xfrm>
          <a:prstGeom prst="roundRect">
            <a:avLst>
              <a:gd name="adj" fmla="val 2445"/>
            </a:avLst>
          </a:prstGeom>
          <a:solidFill>
            <a:srgbClr val="3A3B3C"/>
          </a:solidFill>
          <a:ln/>
        </p:spPr>
      </p:sp>
      <p:sp>
        <p:nvSpPr>
          <p:cNvPr id="10" name="Text 6"/>
          <p:cNvSpPr/>
          <p:nvPr/>
        </p:nvSpPr>
        <p:spPr>
          <a:xfrm>
            <a:off x="783074" y="3594973"/>
            <a:ext cx="2980849" cy="27182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141"/>
              </a:lnSpc>
              <a:buNone/>
            </a:pPr>
            <a:r>
              <a:rPr lang="en-US" sz="1713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Easy-to-Use Budgeting Tools</a:t>
            </a:r>
            <a:endParaRPr lang="en-US" sz="1713" dirty="0"/>
          </a:p>
        </p:txBody>
      </p:sp>
      <p:sp>
        <p:nvSpPr>
          <p:cNvPr id="11" name="Text 7"/>
          <p:cNvSpPr/>
          <p:nvPr/>
        </p:nvSpPr>
        <p:spPr>
          <a:xfrm>
            <a:off x="783074" y="3971211"/>
            <a:ext cx="7577852" cy="55697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193"/>
              </a:lnSpc>
              <a:buNone/>
            </a:pPr>
            <a:r>
              <a:rPr lang="en-US" sz="137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FinBuddy offers easy-to-use budgeting tools and expense tracking features to help you manage your finances effectively.</a:t>
            </a:r>
            <a:endParaRPr lang="en-US" sz="1370" dirty="0"/>
          </a:p>
        </p:txBody>
      </p:sp>
      <p:sp>
        <p:nvSpPr>
          <p:cNvPr id="12" name="Shape 8"/>
          <p:cNvSpPr/>
          <p:nvPr/>
        </p:nvSpPr>
        <p:spPr>
          <a:xfrm>
            <a:off x="609124" y="4876086"/>
            <a:ext cx="7925753" cy="1281113"/>
          </a:xfrm>
          <a:prstGeom prst="roundRect">
            <a:avLst>
              <a:gd name="adj" fmla="val 2445"/>
            </a:avLst>
          </a:prstGeom>
          <a:solidFill>
            <a:srgbClr val="3A3B3C"/>
          </a:solidFill>
          <a:ln/>
        </p:spPr>
      </p:sp>
      <p:sp>
        <p:nvSpPr>
          <p:cNvPr id="13" name="Text 9"/>
          <p:cNvSpPr/>
          <p:nvPr/>
        </p:nvSpPr>
        <p:spPr>
          <a:xfrm>
            <a:off x="783074" y="5050036"/>
            <a:ext cx="2278856" cy="27182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141"/>
              </a:lnSpc>
              <a:buNone/>
            </a:pPr>
            <a:r>
              <a:rPr lang="en-US" sz="1713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Goal-Setting Features</a:t>
            </a:r>
            <a:endParaRPr lang="en-US" sz="1713" dirty="0"/>
          </a:p>
        </p:txBody>
      </p:sp>
      <p:sp>
        <p:nvSpPr>
          <p:cNvPr id="14" name="Text 10"/>
          <p:cNvSpPr/>
          <p:nvPr/>
        </p:nvSpPr>
        <p:spPr>
          <a:xfrm>
            <a:off x="783074" y="5426273"/>
            <a:ext cx="7577852" cy="55697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193"/>
              </a:lnSpc>
              <a:buNone/>
            </a:pPr>
            <a:r>
              <a:rPr lang="en-US" sz="137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FinBuddy helps you set financial goals with actionable steps and progress tracking to keep you motivated.</a:t>
            </a:r>
            <a:endParaRPr lang="en-US" sz="1370" dirty="0"/>
          </a:p>
        </p:txBody>
      </p:sp>
      <p:sp>
        <p:nvSpPr>
          <p:cNvPr id="15" name="Shape 11"/>
          <p:cNvSpPr/>
          <p:nvPr/>
        </p:nvSpPr>
        <p:spPr>
          <a:xfrm>
            <a:off x="609124" y="6331148"/>
            <a:ext cx="7925753" cy="1281113"/>
          </a:xfrm>
          <a:prstGeom prst="roundRect">
            <a:avLst>
              <a:gd name="adj" fmla="val 2445"/>
            </a:avLst>
          </a:prstGeom>
          <a:solidFill>
            <a:srgbClr val="3A3B3C"/>
          </a:solidFill>
          <a:ln/>
        </p:spPr>
      </p:sp>
      <p:sp>
        <p:nvSpPr>
          <p:cNvPr id="16" name="Text 12"/>
          <p:cNvSpPr/>
          <p:nvPr/>
        </p:nvSpPr>
        <p:spPr>
          <a:xfrm>
            <a:off x="783074" y="6505099"/>
            <a:ext cx="2626519" cy="27182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141"/>
              </a:lnSpc>
              <a:buNone/>
            </a:pPr>
            <a:r>
              <a:rPr lang="en-US" sz="1713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Automated Savings Plans</a:t>
            </a:r>
            <a:endParaRPr lang="en-US" sz="1713" dirty="0"/>
          </a:p>
        </p:txBody>
      </p:sp>
      <p:sp>
        <p:nvSpPr>
          <p:cNvPr id="17" name="Text 13"/>
          <p:cNvSpPr/>
          <p:nvPr/>
        </p:nvSpPr>
        <p:spPr>
          <a:xfrm>
            <a:off x="783074" y="6881336"/>
            <a:ext cx="7577852" cy="55697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193"/>
              </a:lnSpc>
              <a:buNone/>
            </a:pPr>
            <a:r>
              <a:rPr lang="en-US" sz="137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FinBuddy offers automated savings plans and investment suggestions to help you grow your wealth.</a:t>
            </a:r>
            <a:endParaRPr lang="en-US" sz="1370" dirty="0"/>
          </a:p>
        </p:txBody>
      </p:sp>
      <p:pic>
        <p:nvPicPr>
          <p:cNvPr id="18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31505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0"/>
            <a:ext cx="5486400" cy="823150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42248" y="661749"/>
            <a:ext cx="6016109" cy="7519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921"/>
              </a:lnSpc>
              <a:buNone/>
            </a:pPr>
            <a:r>
              <a:rPr lang="en-US" sz="4737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 Lucrative Market</a:t>
            </a:r>
            <a:endParaRPr lang="en-US" sz="4737" dirty="0"/>
          </a:p>
        </p:txBody>
      </p:sp>
      <p:sp>
        <p:nvSpPr>
          <p:cNvPr id="6" name="Shape 2"/>
          <p:cNvSpPr/>
          <p:nvPr/>
        </p:nvSpPr>
        <p:spPr>
          <a:xfrm>
            <a:off x="1188125" y="1774627"/>
            <a:ext cx="30004" cy="5795129"/>
          </a:xfrm>
          <a:prstGeom prst="roundRect">
            <a:avLst>
              <a:gd name="adj" fmla="val 144370"/>
            </a:avLst>
          </a:prstGeom>
          <a:solidFill>
            <a:srgbClr val="535455"/>
          </a:solidFill>
          <a:ln/>
        </p:spPr>
      </p:sp>
      <p:sp>
        <p:nvSpPr>
          <p:cNvPr id="7" name="Shape 3"/>
          <p:cNvSpPr/>
          <p:nvPr/>
        </p:nvSpPr>
        <p:spPr>
          <a:xfrm>
            <a:off x="1473815" y="2300883"/>
            <a:ext cx="842248" cy="30004"/>
          </a:xfrm>
          <a:prstGeom prst="roundRect">
            <a:avLst>
              <a:gd name="adj" fmla="val 144370"/>
            </a:avLst>
          </a:prstGeom>
          <a:solidFill>
            <a:srgbClr val="535455"/>
          </a:solidFill>
          <a:ln/>
        </p:spPr>
      </p:sp>
      <p:sp>
        <p:nvSpPr>
          <p:cNvPr id="8" name="Shape 4"/>
          <p:cNvSpPr/>
          <p:nvPr/>
        </p:nvSpPr>
        <p:spPr>
          <a:xfrm>
            <a:off x="932438" y="2045256"/>
            <a:ext cx="541377" cy="541377"/>
          </a:xfrm>
          <a:prstGeom prst="roundRect">
            <a:avLst>
              <a:gd name="adj" fmla="val 8001"/>
            </a:avLst>
          </a:prstGeom>
          <a:solidFill>
            <a:srgbClr val="3A3B3C"/>
          </a:solidFill>
          <a:ln/>
        </p:spPr>
      </p:sp>
      <p:sp>
        <p:nvSpPr>
          <p:cNvPr id="9" name="Text 5"/>
          <p:cNvSpPr/>
          <p:nvPr/>
        </p:nvSpPr>
        <p:spPr>
          <a:xfrm>
            <a:off x="1140797" y="2135386"/>
            <a:ext cx="124539" cy="3609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842"/>
              </a:lnSpc>
              <a:buNone/>
            </a:pPr>
            <a:r>
              <a:rPr lang="en-US" sz="2842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1</a:t>
            </a:r>
            <a:endParaRPr lang="en-US" sz="2842" dirty="0"/>
          </a:p>
        </p:txBody>
      </p:sp>
      <p:sp>
        <p:nvSpPr>
          <p:cNvPr id="10" name="Text 6"/>
          <p:cNvSpPr/>
          <p:nvPr/>
        </p:nvSpPr>
        <p:spPr>
          <a:xfrm>
            <a:off x="2526625" y="2015252"/>
            <a:ext cx="3237905" cy="37588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961"/>
              </a:lnSpc>
              <a:buNone/>
            </a:pPr>
            <a:r>
              <a:rPr lang="en-US" sz="2369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Global Market Growth</a:t>
            </a:r>
            <a:endParaRPr lang="en-US" sz="2369" dirty="0"/>
          </a:p>
        </p:txBody>
      </p:sp>
      <p:sp>
        <p:nvSpPr>
          <p:cNvPr id="11" name="Text 7"/>
          <p:cNvSpPr/>
          <p:nvPr/>
        </p:nvSpPr>
        <p:spPr>
          <a:xfrm>
            <a:off x="2526625" y="2535436"/>
            <a:ext cx="5775127" cy="76985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3032"/>
              </a:lnSpc>
              <a:buNone/>
            </a:pPr>
            <a:r>
              <a:rPr lang="en-US" sz="1895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The global personal finance market is projected to reach $1.8 billion by 2026.</a:t>
            </a:r>
            <a:endParaRPr lang="en-US" sz="1895" dirty="0"/>
          </a:p>
        </p:txBody>
      </p:sp>
      <p:sp>
        <p:nvSpPr>
          <p:cNvPr id="12" name="Shape 8"/>
          <p:cNvSpPr/>
          <p:nvPr/>
        </p:nvSpPr>
        <p:spPr>
          <a:xfrm>
            <a:off x="1473815" y="4312801"/>
            <a:ext cx="842248" cy="30004"/>
          </a:xfrm>
          <a:prstGeom prst="roundRect">
            <a:avLst>
              <a:gd name="adj" fmla="val 144370"/>
            </a:avLst>
          </a:prstGeom>
          <a:solidFill>
            <a:srgbClr val="535455"/>
          </a:solidFill>
          <a:ln/>
        </p:spPr>
      </p:sp>
      <p:sp>
        <p:nvSpPr>
          <p:cNvPr id="13" name="Shape 9"/>
          <p:cNvSpPr/>
          <p:nvPr/>
        </p:nvSpPr>
        <p:spPr>
          <a:xfrm>
            <a:off x="932438" y="4057174"/>
            <a:ext cx="541377" cy="541377"/>
          </a:xfrm>
          <a:prstGeom prst="roundRect">
            <a:avLst>
              <a:gd name="adj" fmla="val 8001"/>
            </a:avLst>
          </a:prstGeom>
          <a:solidFill>
            <a:srgbClr val="3A3B3C"/>
          </a:solidFill>
          <a:ln/>
        </p:spPr>
      </p:sp>
      <p:sp>
        <p:nvSpPr>
          <p:cNvPr id="14" name="Text 10"/>
          <p:cNvSpPr/>
          <p:nvPr/>
        </p:nvSpPr>
        <p:spPr>
          <a:xfrm>
            <a:off x="1092458" y="4147304"/>
            <a:ext cx="221337" cy="3609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842"/>
              </a:lnSpc>
              <a:buNone/>
            </a:pPr>
            <a:r>
              <a:rPr lang="en-US" sz="2842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</a:t>
            </a:r>
            <a:endParaRPr lang="en-US" sz="2842" dirty="0"/>
          </a:p>
        </p:txBody>
      </p:sp>
      <p:sp>
        <p:nvSpPr>
          <p:cNvPr id="15" name="Text 11"/>
          <p:cNvSpPr/>
          <p:nvPr/>
        </p:nvSpPr>
        <p:spPr>
          <a:xfrm>
            <a:off x="2526625" y="4027170"/>
            <a:ext cx="3007995" cy="37588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961"/>
              </a:lnSpc>
              <a:buNone/>
            </a:pPr>
            <a:r>
              <a:rPr lang="en-US" sz="2369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Digital Adoption</a:t>
            </a:r>
            <a:endParaRPr lang="en-US" sz="2369" dirty="0"/>
          </a:p>
        </p:txBody>
      </p:sp>
      <p:sp>
        <p:nvSpPr>
          <p:cNvPr id="16" name="Text 12"/>
          <p:cNvSpPr/>
          <p:nvPr/>
        </p:nvSpPr>
        <p:spPr>
          <a:xfrm>
            <a:off x="2526625" y="4547354"/>
            <a:ext cx="5775127" cy="76985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3032"/>
              </a:lnSpc>
              <a:buNone/>
            </a:pPr>
            <a:r>
              <a:rPr lang="en-US" sz="1895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Millennials and Gen Z are increasingly adopting digital financial tools.</a:t>
            </a:r>
            <a:endParaRPr lang="en-US" sz="1895" dirty="0"/>
          </a:p>
        </p:txBody>
      </p:sp>
      <p:sp>
        <p:nvSpPr>
          <p:cNvPr id="17" name="Shape 13"/>
          <p:cNvSpPr/>
          <p:nvPr/>
        </p:nvSpPr>
        <p:spPr>
          <a:xfrm>
            <a:off x="1473815" y="6324719"/>
            <a:ext cx="842248" cy="30004"/>
          </a:xfrm>
          <a:prstGeom prst="roundRect">
            <a:avLst>
              <a:gd name="adj" fmla="val 144370"/>
            </a:avLst>
          </a:prstGeom>
          <a:solidFill>
            <a:srgbClr val="535455"/>
          </a:solidFill>
          <a:ln/>
        </p:spPr>
      </p:sp>
      <p:sp>
        <p:nvSpPr>
          <p:cNvPr id="18" name="Shape 14"/>
          <p:cNvSpPr/>
          <p:nvPr/>
        </p:nvSpPr>
        <p:spPr>
          <a:xfrm>
            <a:off x="932438" y="6069092"/>
            <a:ext cx="541377" cy="541377"/>
          </a:xfrm>
          <a:prstGeom prst="roundRect">
            <a:avLst>
              <a:gd name="adj" fmla="val 8001"/>
            </a:avLst>
          </a:prstGeom>
          <a:solidFill>
            <a:srgbClr val="3A3B3C"/>
          </a:solidFill>
          <a:ln/>
        </p:spPr>
      </p:sp>
      <p:sp>
        <p:nvSpPr>
          <p:cNvPr id="19" name="Text 15"/>
          <p:cNvSpPr/>
          <p:nvPr/>
        </p:nvSpPr>
        <p:spPr>
          <a:xfrm>
            <a:off x="1091148" y="6159222"/>
            <a:ext cx="223838" cy="3609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842"/>
              </a:lnSpc>
              <a:buNone/>
            </a:pPr>
            <a:r>
              <a:rPr lang="en-US" sz="2842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3</a:t>
            </a:r>
            <a:endParaRPr lang="en-US" sz="2842" dirty="0"/>
          </a:p>
        </p:txBody>
      </p:sp>
      <p:sp>
        <p:nvSpPr>
          <p:cNvPr id="20" name="Text 16"/>
          <p:cNvSpPr/>
          <p:nvPr/>
        </p:nvSpPr>
        <p:spPr>
          <a:xfrm>
            <a:off x="2526625" y="6039088"/>
            <a:ext cx="3007995" cy="37588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961"/>
              </a:lnSpc>
              <a:buNone/>
            </a:pPr>
            <a:r>
              <a:rPr lang="en-US" sz="2369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Growing Demand</a:t>
            </a:r>
            <a:endParaRPr lang="en-US" sz="2369" dirty="0"/>
          </a:p>
        </p:txBody>
      </p:sp>
      <p:sp>
        <p:nvSpPr>
          <p:cNvPr id="21" name="Text 17"/>
          <p:cNvSpPr/>
          <p:nvPr/>
        </p:nvSpPr>
        <p:spPr>
          <a:xfrm>
            <a:off x="2526625" y="6559272"/>
            <a:ext cx="5775127" cy="76985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3032"/>
              </a:lnSpc>
              <a:buNone/>
            </a:pPr>
            <a:r>
              <a:rPr lang="en-US" sz="1895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There is a growing demand for accessible financial education and management tools.</a:t>
            </a:r>
            <a:endParaRPr lang="en-US" sz="1895" dirty="0"/>
          </a:p>
        </p:txBody>
      </p:sp>
      <p:pic>
        <p:nvPicPr>
          <p:cNvPr id="22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sp>
        <p:nvSpPr>
          <p:cNvPr id="4" name="Text 1"/>
          <p:cNvSpPr/>
          <p:nvPr/>
        </p:nvSpPr>
        <p:spPr>
          <a:xfrm>
            <a:off x="864037" y="2203013"/>
            <a:ext cx="7706082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6075"/>
              </a:lnSpc>
              <a:buNone/>
            </a:pPr>
            <a:r>
              <a:rPr lang="en-US" sz="486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Key Features of FinBuddy</a:t>
            </a:r>
            <a:endParaRPr lang="en-US" sz="4860" dirty="0"/>
          </a:p>
        </p:txBody>
      </p:sp>
      <p:sp>
        <p:nvSpPr>
          <p:cNvPr id="5" name="Text 2"/>
          <p:cNvSpPr/>
          <p:nvPr/>
        </p:nvSpPr>
        <p:spPr>
          <a:xfrm>
            <a:off x="864037" y="3591639"/>
            <a:ext cx="3664744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038"/>
              </a:lnSpc>
              <a:buNone/>
            </a:pPr>
            <a:r>
              <a:rPr lang="en-US" sz="243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Personalized Dashboard</a:t>
            </a:r>
            <a:endParaRPr lang="en-US" sz="2430" dirty="0"/>
          </a:p>
        </p:txBody>
      </p:sp>
      <p:sp>
        <p:nvSpPr>
          <p:cNvPr id="6" name="Text 3"/>
          <p:cNvSpPr/>
          <p:nvPr/>
        </p:nvSpPr>
        <p:spPr>
          <a:xfrm>
            <a:off x="864037" y="4224218"/>
            <a:ext cx="3898821" cy="15801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Provides a comprehensive overview of your financial health, including your budget, spending, savings, and investments.</a:t>
            </a:r>
            <a:endParaRPr lang="en-US" sz="1944" dirty="0"/>
          </a:p>
        </p:txBody>
      </p:sp>
      <p:sp>
        <p:nvSpPr>
          <p:cNvPr id="7" name="Text 4"/>
          <p:cNvSpPr/>
          <p:nvPr/>
        </p:nvSpPr>
        <p:spPr>
          <a:xfrm>
            <a:off x="5372695" y="3591639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038"/>
              </a:lnSpc>
              <a:buNone/>
            </a:pPr>
            <a:r>
              <a:rPr lang="en-US" sz="243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Budgeting Tool</a:t>
            </a:r>
            <a:endParaRPr lang="en-US" sz="2430" dirty="0"/>
          </a:p>
        </p:txBody>
      </p:sp>
      <p:sp>
        <p:nvSpPr>
          <p:cNvPr id="8" name="Text 5"/>
          <p:cNvSpPr/>
          <p:nvPr/>
        </p:nvSpPr>
        <p:spPr>
          <a:xfrm>
            <a:off x="5372695" y="4224218"/>
            <a:ext cx="3898821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Helps you create and stick to a budget with ease, allowing you to track your income and expenses.</a:t>
            </a:r>
            <a:endParaRPr lang="en-US" sz="1944" dirty="0"/>
          </a:p>
        </p:txBody>
      </p:sp>
      <p:sp>
        <p:nvSpPr>
          <p:cNvPr id="9" name="Text 6"/>
          <p:cNvSpPr/>
          <p:nvPr/>
        </p:nvSpPr>
        <p:spPr>
          <a:xfrm>
            <a:off x="9881354" y="3591639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038"/>
              </a:lnSpc>
              <a:buNone/>
            </a:pPr>
            <a:r>
              <a:rPr lang="en-US" sz="243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Expense Tracker</a:t>
            </a:r>
            <a:endParaRPr lang="en-US" sz="2430" dirty="0"/>
          </a:p>
        </p:txBody>
      </p:sp>
      <p:sp>
        <p:nvSpPr>
          <p:cNvPr id="10" name="Text 7"/>
          <p:cNvSpPr/>
          <p:nvPr/>
        </p:nvSpPr>
        <p:spPr>
          <a:xfrm>
            <a:off x="9881354" y="4224218"/>
            <a:ext cx="3898821" cy="15801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Monitors your spending in real-time, providing insights into your spending habits and helping you identify areas for improvement.</a:t>
            </a:r>
            <a:endParaRPr lang="en-US" sz="1944" dirty="0"/>
          </a:p>
        </p:txBody>
      </p:sp>
      <p:pic>
        <p:nvPicPr>
          <p:cNvPr id="11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6890" y="662940"/>
            <a:ext cx="7470219" cy="14944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884"/>
              </a:lnSpc>
              <a:buNone/>
            </a:pPr>
            <a:r>
              <a:rPr lang="en-US" sz="4707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How FinBuddy Makes Money</a:t>
            </a:r>
            <a:endParaRPr lang="en-US" sz="4707" dirty="0"/>
          </a:p>
        </p:txBody>
      </p:sp>
      <p:sp>
        <p:nvSpPr>
          <p:cNvPr id="6" name="Shape 2"/>
          <p:cNvSpPr/>
          <p:nvPr/>
        </p:nvSpPr>
        <p:spPr>
          <a:xfrm>
            <a:off x="836890" y="2516029"/>
            <a:ext cx="7470219" cy="5050631"/>
          </a:xfrm>
          <a:prstGeom prst="roundRect">
            <a:avLst>
              <a:gd name="adj" fmla="val 852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7" name="Shape 3"/>
          <p:cNvSpPr/>
          <p:nvPr/>
        </p:nvSpPr>
        <p:spPr>
          <a:xfrm>
            <a:off x="844510" y="2523649"/>
            <a:ext cx="7454979" cy="145018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8" name="Text 4"/>
          <p:cNvSpPr/>
          <p:nvPr/>
        </p:nvSpPr>
        <p:spPr>
          <a:xfrm>
            <a:off x="1083588" y="2674739"/>
            <a:ext cx="3245525" cy="38266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013"/>
              </a:lnSpc>
              <a:buNone/>
            </a:pPr>
            <a:r>
              <a:rPr lang="en-US" sz="1883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Freemium Model</a:t>
            </a:r>
            <a:endParaRPr lang="en-US" sz="1883" dirty="0"/>
          </a:p>
        </p:txBody>
      </p:sp>
      <p:sp>
        <p:nvSpPr>
          <p:cNvPr id="9" name="Text 5"/>
          <p:cNvSpPr/>
          <p:nvPr/>
        </p:nvSpPr>
        <p:spPr>
          <a:xfrm>
            <a:off x="4814888" y="2674739"/>
            <a:ext cx="3245525" cy="114800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013"/>
              </a:lnSpc>
              <a:buNone/>
            </a:pPr>
            <a:r>
              <a:rPr lang="en-US" sz="1883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Basic features available for free, premium features on subscription basis.</a:t>
            </a:r>
            <a:endParaRPr lang="en-US" sz="1883" dirty="0"/>
          </a:p>
        </p:txBody>
      </p:sp>
      <p:sp>
        <p:nvSpPr>
          <p:cNvPr id="10" name="Shape 6"/>
          <p:cNvSpPr/>
          <p:nvPr/>
        </p:nvSpPr>
        <p:spPr>
          <a:xfrm>
            <a:off x="844510" y="3973830"/>
            <a:ext cx="7454979" cy="145018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1" name="Text 7"/>
          <p:cNvSpPr/>
          <p:nvPr/>
        </p:nvSpPr>
        <p:spPr>
          <a:xfrm>
            <a:off x="1083588" y="4124920"/>
            <a:ext cx="3245525" cy="38266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013"/>
              </a:lnSpc>
              <a:buNone/>
            </a:pPr>
            <a:r>
              <a:rPr lang="en-US" sz="1883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Premium Subscriptions</a:t>
            </a:r>
            <a:endParaRPr lang="en-US" sz="1883" dirty="0"/>
          </a:p>
        </p:txBody>
      </p:sp>
      <p:sp>
        <p:nvSpPr>
          <p:cNvPr id="12" name="Text 8"/>
          <p:cNvSpPr/>
          <p:nvPr/>
        </p:nvSpPr>
        <p:spPr>
          <a:xfrm>
            <a:off x="4814888" y="4124920"/>
            <a:ext cx="3245525" cy="114800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013"/>
              </a:lnSpc>
              <a:buNone/>
            </a:pPr>
            <a:r>
              <a:rPr lang="en-US" sz="1883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$9.99/month or $99/year for advanced tools and personalized advice.</a:t>
            </a:r>
            <a:endParaRPr lang="en-US" sz="1883" dirty="0"/>
          </a:p>
        </p:txBody>
      </p:sp>
      <p:sp>
        <p:nvSpPr>
          <p:cNvPr id="13" name="Shape 9"/>
          <p:cNvSpPr/>
          <p:nvPr/>
        </p:nvSpPr>
        <p:spPr>
          <a:xfrm>
            <a:off x="844510" y="5424011"/>
            <a:ext cx="7454979" cy="106751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4" name="Text 10"/>
          <p:cNvSpPr/>
          <p:nvPr/>
        </p:nvSpPr>
        <p:spPr>
          <a:xfrm>
            <a:off x="1083588" y="5575102"/>
            <a:ext cx="3245525" cy="38266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013"/>
              </a:lnSpc>
              <a:buNone/>
            </a:pPr>
            <a:r>
              <a:rPr lang="en-US" sz="1883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Affiliate Partnerships</a:t>
            </a:r>
            <a:endParaRPr lang="en-US" sz="1883" dirty="0"/>
          </a:p>
        </p:txBody>
      </p:sp>
      <p:sp>
        <p:nvSpPr>
          <p:cNvPr id="15" name="Text 11"/>
          <p:cNvSpPr/>
          <p:nvPr/>
        </p:nvSpPr>
        <p:spPr>
          <a:xfrm>
            <a:off x="4814888" y="5575102"/>
            <a:ext cx="3245525" cy="76533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013"/>
              </a:lnSpc>
              <a:buNone/>
            </a:pPr>
            <a:r>
              <a:rPr lang="en-US" sz="1883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Commissions from financial product recommendations.</a:t>
            </a:r>
            <a:endParaRPr lang="en-US" sz="1883" dirty="0"/>
          </a:p>
        </p:txBody>
      </p:sp>
      <p:sp>
        <p:nvSpPr>
          <p:cNvPr id="16" name="Shape 12"/>
          <p:cNvSpPr/>
          <p:nvPr/>
        </p:nvSpPr>
        <p:spPr>
          <a:xfrm>
            <a:off x="844510" y="6491526"/>
            <a:ext cx="7454979" cy="106751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7" name="Text 13"/>
          <p:cNvSpPr/>
          <p:nvPr/>
        </p:nvSpPr>
        <p:spPr>
          <a:xfrm>
            <a:off x="1083588" y="6642616"/>
            <a:ext cx="3245525" cy="38266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013"/>
              </a:lnSpc>
              <a:buNone/>
            </a:pPr>
            <a:r>
              <a:rPr lang="en-US" sz="1883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In-app Purchases</a:t>
            </a:r>
            <a:endParaRPr lang="en-US" sz="1883" dirty="0"/>
          </a:p>
        </p:txBody>
      </p:sp>
      <p:sp>
        <p:nvSpPr>
          <p:cNvPr id="18" name="Text 14"/>
          <p:cNvSpPr/>
          <p:nvPr/>
        </p:nvSpPr>
        <p:spPr>
          <a:xfrm>
            <a:off x="4814888" y="6642616"/>
            <a:ext cx="3245525" cy="76533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013"/>
              </a:lnSpc>
              <a:buNone/>
            </a:pPr>
            <a:r>
              <a:rPr lang="en-US" sz="1883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Additional tools and educational resources.</a:t>
            </a:r>
            <a:endParaRPr lang="en-US" sz="1883" dirty="0"/>
          </a:p>
        </p:txBody>
      </p:sp>
      <p:pic>
        <p:nvPicPr>
          <p:cNvPr id="19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324017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0"/>
            <a:ext cx="5486400" cy="832401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04837" y="475178"/>
            <a:ext cx="4320540" cy="5400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4253"/>
              </a:lnSpc>
              <a:buNone/>
            </a:pPr>
            <a:r>
              <a:rPr lang="en-US" sz="3402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Our Progress So Far</a:t>
            </a:r>
            <a:endParaRPr lang="en-US" sz="3402" dirty="0"/>
          </a:p>
        </p:txBody>
      </p:sp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837" y="1274445"/>
            <a:ext cx="431959" cy="431959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604837" y="1879163"/>
            <a:ext cx="2160270" cy="2699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126"/>
              </a:lnSpc>
              <a:buNone/>
            </a:pPr>
            <a:r>
              <a:rPr lang="en-US" sz="1701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Beta Launch</a:t>
            </a:r>
            <a:endParaRPr lang="en-US" sz="1701" dirty="0"/>
          </a:p>
        </p:txBody>
      </p:sp>
      <p:sp>
        <p:nvSpPr>
          <p:cNvPr id="8" name="Text 3"/>
          <p:cNvSpPr/>
          <p:nvPr/>
        </p:nvSpPr>
        <p:spPr>
          <a:xfrm>
            <a:off x="604837" y="2252663"/>
            <a:ext cx="7934325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177"/>
              </a:lnSpc>
              <a:buNone/>
            </a:pPr>
            <a:r>
              <a:rPr lang="en-US" sz="136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Successful beta testing with 10,000+ users.</a:t>
            </a:r>
            <a:endParaRPr lang="en-US" sz="1361" dirty="0"/>
          </a:p>
        </p:txBody>
      </p:sp>
      <p:pic>
        <p:nvPicPr>
          <p:cNvPr id="9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837" y="3047643"/>
            <a:ext cx="431959" cy="431959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604837" y="3652361"/>
            <a:ext cx="2160270" cy="2699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126"/>
              </a:lnSpc>
              <a:buNone/>
            </a:pPr>
            <a:r>
              <a:rPr lang="en-US" sz="1701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User Growth</a:t>
            </a:r>
            <a:endParaRPr lang="en-US" sz="1701" dirty="0"/>
          </a:p>
        </p:txBody>
      </p:sp>
      <p:sp>
        <p:nvSpPr>
          <p:cNvPr id="11" name="Text 5"/>
          <p:cNvSpPr/>
          <p:nvPr/>
        </p:nvSpPr>
        <p:spPr>
          <a:xfrm>
            <a:off x="604837" y="4025860"/>
            <a:ext cx="7934325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177"/>
              </a:lnSpc>
              <a:buNone/>
            </a:pPr>
            <a:r>
              <a:rPr lang="en-US" sz="136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20% month-over-month user growth.</a:t>
            </a:r>
            <a:endParaRPr lang="en-US" sz="1361" dirty="0"/>
          </a:p>
        </p:txBody>
      </p:sp>
      <p:pic>
        <p:nvPicPr>
          <p:cNvPr id="12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837" y="4820841"/>
            <a:ext cx="431959" cy="431959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604837" y="5425559"/>
            <a:ext cx="2160270" cy="2699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126"/>
              </a:lnSpc>
              <a:buNone/>
            </a:pPr>
            <a:r>
              <a:rPr lang="en-US" sz="1701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Engagement</a:t>
            </a:r>
            <a:endParaRPr lang="en-US" sz="1701" dirty="0"/>
          </a:p>
        </p:txBody>
      </p:sp>
      <p:sp>
        <p:nvSpPr>
          <p:cNvPr id="14" name="Text 7"/>
          <p:cNvSpPr/>
          <p:nvPr/>
        </p:nvSpPr>
        <p:spPr>
          <a:xfrm>
            <a:off x="604837" y="5799058"/>
            <a:ext cx="7934325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177"/>
              </a:lnSpc>
              <a:buNone/>
            </a:pPr>
            <a:r>
              <a:rPr lang="en-US" sz="136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High user retention and positive feedback.</a:t>
            </a:r>
            <a:endParaRPr lang="en-US" sz="1361" dirty="0"/>
          </a:p>
        </p:txBody>
      </p:sp>
      <p:pic>
        <p:nvPicPr>
          <p:cNvPr id="15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4837" y="6594038"/>
            <a:ext cx="431959" cy="431959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604837" y="7198757"/>
            <a:ext cx="2160270" cy="2699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126"/>
              </a:lnSpc>
              <a:buNone/>
            </a:pPr>
            <a:r>
              <a:rPr lang="en-US" sz="1701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Partnerships</a:t>
            </a:r>
            <a:endParaRPr lang="en-US" sz="1701" dirty="0"/>
          </a:p>
        </p:txBody>
      </p:sp>
      <p:sp>
        <p:nvSpPr>
          <p:cNvPr id="17" name="Text 9"/>
          <p:cNvSpPr/>
          <p:nvPr/>
        </p:nvSpPr>
        <p:spPr>
          <a:xfrm>
            <a:off x="604837" y="7572256"/>
            <a:ext cx="7934325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177"/>
              </a:lnSpc>
              <a:buNone/>
            </a:pPr>
            <a:r>
              <a:rPr lang="en-US" sz="136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Collaborations with financial advisors and institutions.</a:t>
            </a:r>
            <a:endParaRPr lang="en-US" sz="1361" dirty="0"/>
          </a:p>
        </p:txBody>
      </p:sp>
      <p:pic>
        <p:nvPicPr>
          <p:cNvPr id="18" name="Image 6" descr="preencoded.png">
            <a:hlinkClick r:id="rId8" tooltip="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20698" y="758428"/>
            <a:ext cx="6786443" cy="7328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770"/>
              </a:lnSpc>
              <a:buNone/>
            </a:pPr>
            <a:r>
              <a:rPr lang="en-US" sz="4616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Investment Opportunity</a:t>
            </a:r>
            <a:endParaRPr lang="en-US" sz="4616" dirty="0"/>
          </a:p>
        </p:txBody>
      </p:sp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698" y="1842968"/>
            <a:ext cx="1172528" cy="1876068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2344936" y="2077403"/>
            <a:ext cx="2931319" cy="36635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885"/>
              </a:lnSpc>
              <a:buNone/>
            </a:pPr>
            <a:r>
              <a:rPr lang="en-US" sz="2308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Amount Sought</a:t>
            </a:r>
            <a:endParaRPr lang="en-US" sz="2308" dirty="0"/>
          </a:p>
        </p:txBody>
      </p:sp>
      <p:sp>
        <p:nvSpPr>
          <p:cNvPr id="8" name="Text 3"/>
          <p:cNvSpPr/>
          <p:nvPr/>
        </p:nvSpPr>
        <p:spPr>
          <a:xfrm>
            <a:off x="2344936" y="2584371"/>
            <a:ext cx="5978366" cy="37528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954"/>
              </a:lnSpc>
              <a:buNone/>
            </a:pPr>
            <a:r>
              <a:rPr lang="en-US" sz="1847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$2 million in seed funding.</a:t>
            </a:r>
            <a:endParaRPr lang="en-US" sz="1847" dirty="0"/>
          </a:p>
        </p:txBody>
      </p:sp>
      <p:pic>
        <p:nvPicPr>
          <p:cNvPr id="9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698" y="3719036"/>
            <a:ext cx="1172528" cy="1876068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2344936" y="3953470"/>
            <a:ext cx="2931319" cy="36635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885"/>
              </a:lnSpc>
              <a:buNone/>
            </a:pPr>
            <a:r>
              <a:rPr lang="en-US" sz="2308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Use of Funds</a:t>
            </a:r>
            <a:endParaRPr lang="en-US" sz="2308" dirty="0"/>
          </a:p>
        </p:txBody>
      </p:sp>
      <p:sp>
        <p:nvSpPr>
          <p:cNvPr id="11" name="Text 5"/>
          <p:cNvSpPr/>
          <p:nvPr/>
        </p:nvSpPr>
        <p:spPr>
          <a:xfrm>
            <a:off x="2344936" y="4460438"/>
            <a:ext cx="5978366" cy="75057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954"/>
              </a:lnSpc>
              <a:buNone/>
            </a:pPr>
            <a:r>
              <a:rPr lang="en-US" sz="1847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Product development, marketing and user acquisition, hiring key personnel, operational expenses.</a:t>
            </a:r>
            <a:endParaRPr lang="en-US" sz="1847" dirty="0"/>
          </a:p>
        </p:txBody>
      </p:sp>
      <p:pic>
        <p:nvPicPr>
          <p:cNvPr id="12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0698" y="5595104"/>
            <a:ext cx="1172528" cy="1876068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2344936" y="5829538"/>
            <a:ext cx="2931319" cy="36635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885"/>
              </a:lnSpc>
              <a:buNone/>
            </a:pPr>
            <a:r>
              <a:rPr lang="en-US" sz="2308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Investor Benefits</a:t>
            </a:r>
            <a:endParaRPr lang="en-US" sz="2308" dirty="0"/>
          </a:p>
        </p:txBody>
      </p:sp>
      <p:sp>
        <p:nvSpPr>
          <p:cNvPr id="14" name="Text 7"/>
          <p:cNvSpPr/>
          <p:nvPr/>
        </p:nvSpPr>
        <p:spPr>
          <a:xfrm>
            <a:off x="2344936" y="6336506"/>
            <a:ext cx="5978366" cy="75057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954"/>
              </a:lnSpc>
              <a:buNone/>
            </a:pPr>
            <a:r>
              <a:rPr lang="en-US" sz="1847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Equity stake, potential for high returns, opportunity to support financial literacy and empowerment.</a:t>
            </a:r>
            <a:endParaRPr lang="en-US" sz="1847" dirty="0"/>
          </a:p>
        </p:txBody>
      </p:sp>
      <p:pic>
        <p:nvPicPr>
          <p:cNvPr id="15" name="Image 5" descr="preencoded.png">
            <a:hlinkClick r:id="rId7" tooltip="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2024-07-19T10:25:22Z</dcterms:created>
  <dcterms:modified xsi:type="dcterms:W3CDTF">2024-07-19T10:25:22Z</dcterms:modified>
</cp:coreProperties>
</file>